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9"/>
  </p:notesMasterIdLst>
  <p:sldIdLst>
    <p:sldId id="257" r:id="rId3"/>
    <p:sldId id="258" r:id="rId4"/>
    <p:sldId id="259" r:id="rId5"/>
    <p:sldId id="261" r:id="rId6"/>
    <p:sldId id="262" r:id="rId7"/>
    <p:sldId id="382" r:id="rId8"/>
    <p:sldId id="265" r:id="rId9"/>
    <p:sldId id="383" r:id="rId10"/>
    <p:sldId id="266" r:id="rId11"/>
    <p:sldId id="267" r:id="rId12"/>
    <p:sldId id="268" r:id="rId13"/>
    <p:sldId id="256" r:id="rId14"/>
    <p:sldId id="384" r:id="rId15"/>
    <p:sldId id="385" r:id="rId16"/>
    <p:sldId id="263" r:id="rId17"/>
    <p:sldId id="386" r:id="rId18"/>
    <p:sldId id="387" r:id="rId19"/>
    <p:sldId id="388" r:id="rId20"/>
    <p:sldId id="394" r:id="rId21"/>
    <p:sldId id="395" r:id="rId22"/>
    <p:sldId id="396" r:id="rId23"/>
    <p:sldId id="392" r:id="rId24"/>
    <p:sldId id="391" r:id="rId25"/>
    <p:sldId id="393" r:id="rId26"/>
    <p:sldId id="390" r:id="rId27"/>
    <p:sldId id="381" r:id="rId28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6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63C13-B11A-49E4-8B76-D18D20DBF315}" type="datetimeFigureOut">
              <a:rPr lang="hu-HU" smtClean="0"/>
              <a:pPr/>
              <a:t>2020. 05. 26.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9687-6367-4A58-B950-FF5B3D38023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8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9687-6367-4A58-B950-FF5B3D38023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9687-6367-4A58-B950-FF5B3D38023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72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49687-6367-4A58-B950-FF5B3D38023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2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C423-7B59-4E9D-B5F7-FEC8D0BA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72FB4-D30C-44A3-8244-DDA23EB4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040A5-0A31-481A-A231-8EF95674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904EF-84C4-43F9-95BE-5ECF810F2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59C61-8E2E-4154-8285-3CBE30DEA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99B2-A220-4218-A3CA-BD52ED47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A555E-6583-44DD-BA5E-B48544D5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85A5B-B03C-4CD0-B95C-2D454D5C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365F-F0C4-4071-82F4-4CC1C4B0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A5D80-A55A-44B5-8669-812FDC4B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B32BE-71CA-4DFE-A315-C6EF563C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2B819-BA5D-4F06-BA6C-9E351EF6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8C692-AC70-4A08-91B7-5B94CBC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14048-6208-4F66-BD35-D635C065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09CD1-DD35-4CAC-B2AF-E50DAA67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8D32-FC4D-479D-BC44-AB979FB6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B200-431B-453E-97BD-2C2B44E0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42BCD-CA9D-4355-A82C-B2A3B7067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6836-BE1D-4184-8D04-07C268D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243FE-0BC2-4DE7-A6B5-EB1812F7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56B4-E600-4869-8BD2-7D812B12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3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E6D8-1251-43EF-9A02-83A90265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3C2A0-E5EA-4798-8454-8AF2F3F13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A0524-F096-46AE-BB89-86274AC5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E255A-8211-47C3-88D2-27912E9D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1257E-F679-4341-B867-1C9B164F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4EE8B-51A5-4792-B899-32A2DBB9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76D1-C82A-4331-AD6F-B707135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527A0-4191-45BF-9F6B-BB4D2E627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F0D16-3C59-4A91-AF1D-8811DBAC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49A0-ED56-4242-A3AF-EEC507E2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F947-F254-49B9-BB98-1204D76F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7E934-CD79-4F40-B366-90D2B6808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063FC-5752-44DF-9C34-AD845488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28DA-F043-4D73-BC8E-1725652E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508A6-FC7D-4EA1-8367-E7F98622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ADED-1C4F-4BC1-8032-3C13CA1C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407413"/>
            <a:ext cx="271145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18F2-377F-470B-A2D1-C6A00B08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98100-7B35-43A2-859A-9B42DDCEB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51908-A82A-4CAC-9884-0F6899C1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29D9-9B78-4445-8419-B220CF27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DF722-A0ED-4192-B760-D4419A2B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4735-186A-48E1-B342-D5BEE4EC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96B5-7D49-4503-A92D-49D47C36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5C36-4763-4FFB-B2C9-21A131BF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8F56D-B519-43C4-8F65-5A9EBE22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2F25-B551-4F51-B010-782DFFD7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FE7B-5D4D-4172-BAFB-AADC9E24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2AF8-7929-4394-9BC4-EADE15A7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BB418-C08C-4B8F-BA43-BA7B13E1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687E-1D17-4580-80AD-AC81FF09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7A7DD-841D-4D13-9FBA-104B7A50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36E6-A962-42AB-939B-1D400814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C4BE-CE60-4E06-8ACF-32421CA99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7C594-E479-4319-9FD5-0FDB5637C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3319D-4B1D-48D8-9A86-07AFB066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D6071-CA6A-4D2F-8BEB-FD4814F5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40E5-E821-4721-BF19-25F47949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4579" y="279527"/>
            <a:ext cx="2190115" cy="4422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797" y="300050"/>
            <a:ext cx="807440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261966"/>
            <a:ext cx="8074660" cy="462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66686" y="6231735"/>
            <a:ext cx="1911350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975B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Partnerséget</a:t>
            </a:r>
            <a:r>
              <a:rPr spc="-20" dirty="0"/>
              <a:t> </a:t>
            </a:r>
            <a:r>
              <a:rPr spc="-5" dirty="0"/>
              <a:t>építünk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9D103-0C91-437D-B0C4-E4E887B3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AC82C-D337-4CBB-935F-E19B6E1A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A798B-A0A0-4792-BAEE-9AACA4BAE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8DE4-9A5F-4EA8-A83C-3303B08EDFB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028A1-6113-47CD-AA28-4192C3CA9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7CBB-4D31-4F3E-8CF4-9F4787BAD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5304-5784-4DDD-983B-A85D8C76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sk-hu.eu/" TargetMode="External"/><Relationship Id="rId4" Type="http://schemas.openxmlformats.org/officeDocument/2006/relationships/hyperlink" Target="http://www.skhu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-hu.eu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skhu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bc.virtualtours.city/?idtour=13357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hu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k-hu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hu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hyperlink" Target="http://www.sk-hu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hu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k-hu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-hu.eu/" TargetMode="External"/><Relationship Id="rId2" Type="http://schemas.openxmlformats.org/officeDocument/2006/relationships/hyperlink" Target="http://www.skhu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982467" y="1005839"/>
            <a:ext cx="3130296" cy="4832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4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5"/>
              </a:rPr>
              <a:t>www</a:t>
            </a:r>
            <a:r>
              <a:rPr sz="1000" spc="-5" dirty="0">
                <a:latin typeface="Arial"/>
                <a:cs typeface="Arial"/>
                <a:hlinkClick r:id="rId5"/>
              </a:rPr>
              <a:t>.s</a:t>
            </a:r>
            <a:r>
              <a:rPr sz="1000" spc="10" dirty="0">
                <a:latin typeface="Arial"/>
                <a:cs typeface="Arial"/>
                <a:hlinkClick r:id="rId5"/>
              </a:rPr>
              <a:t>k</a:t>
            </a:r>
            <a:r>
              <a:rPr sz="1000" spc="-5" dirty="0">
                <a:latin typeface="Arial"/>
                <a:cs typeface="Arial"/>
                <a:hlinkClick r:id="rId5"/>
              </a:rPr>
              <a:t>-</a:t>
            </a:r>
            <a:r>
              <a:rPr sz="1000" spc="-10" dirty="0">
                <a:latin typeface="Arial"/>
                <a:cs typeface="Arial"/>
                <a:hlinkClick r:id="rId5"/>
              </a:rPr>
              <a:t>hu.eu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000364" y="1285860"/>
            <a:ext cx="3071834" cy="2921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hu-HU" sz="2400" b="1" dirty="0">
                <a:solidFill>
                  <a:schemeClr val="tx2"/>
                </a:solidFill>
                <a:cs typeface="Arial"/>
              </a:rPr>
              <a:t>Virtuális séták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hu-HU" sz="2400" b="1" dirty="0">
                <a:solidFill>
                  <a:schemeClr val="tx2"/>
                </a:solidFill>
                <a:cs typeface="Arial"/>
              </a:rPr>
              <a:t>a magyar-szlovák határon két oldalán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hu-HU" sz="2400" b="1" dirty="0">
              <a:solidFill>
                <a:schemeClr val="tx2"/>
              </a:solidFill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hu-HU" sz="2400" b="1" dirty="0">
                <a:solidFill>
                  <a:schemeClr val="tx2"/>
                </a:solidFill>
                <a:cs typeface="Arial"/>
              </a:rPr>
              <a:t>CBC Tours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hu-HU" sz="2400" b="1" dirty="0">
                <a:solidFill>
                  <a:schemeClr val="tx2"/>
                </a:solidFill>
                <a:cs typeface="Arial"/>
              </a:rPr>
              <a:t>SKHU/1801/1.1/001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hu-HU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hu-HU" sz="2000" dirty="0" err="1">
                <a:solidFill>
                  <a:schemeClr val="tx2"/>
                </a:solidFill>
                <a:latin typeface="Arial"/>
                <a:cs typeface="Arial"/>
              </a:rPr>
              <a:t>www.cbctours.com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95736" y="6021288"/>
            <a:ext cx="39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4876" y="300050"/>
            <a:ext cx="3893818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solidFill>
                  <a:schemeClr val="tx2"/>
                </a:solidFill>
              </a:rPr>
              <a:t>Várható eredmények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85720" y="1214422"/>
            <a:ext cx="8750776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US" sz="1600" dirty="0"/>
          </a:p>
          <a:p>
            <a:pPr marL="342900" indent="-342900" algn="just">
              <a:buAutoNum type="arabicPeriod"/>
            </a:pPr>
            <a:r>
              <a:rPr lang="hu-HU" sz="2000" b="1" dirty="0">
                <a:solidFill>
                  <a:schemeClr val="tx2"/>
                </a:solidFill>
              </a:rPr>
              <a:t>A CBC Tours ingyenes, látogatóközpontú, többnyelvű (SK, HU, EN) számítógépes és mobil applikációja</a:t>
            </a:r>
          </a:p>
          <a:p>
            <a:pPr marL="342900" indent="-342900" algn="just">
              <a:buAutoNum type="arabicPeriod"/>
            </a:pPr>
            <a:endParaRPr lang="hu-HU" sz="2000" b="1" dirty="0">
              <a:solidFill>
                <a:schemeClr val="tx2"/>
              </a:solidFill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>
                <a:solidFill>
                  <a:schemeClr val="tx2"/>
                </a:solidFill>
              </a:rPr>
              <a:t>Max. 400 látnivaló (POI) 3D-s és </a:t>
            </a:r>
            <a:r>
              <a:rPr lang="hu-HU" sz="2000" b="1" dirty="0" err="1">
                <a:solidFill>
                  <a:schemeClr val="tx2"/>
                </a:solidFill>
              </a:rPr>
              <a:t>metaadat</a:t>
            </a:r>
            <a:r>
              <a:rPr lang="hu-HU" sz="2000" b="1" dirty="0">
                <a:solidFill>
                  <a:schemeClr val="tx2"/>
                </a:solidFill>
              </a:rPr>
              <a:t> tartalommal (virtuális séták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n-US" sz="2000" b="1" dirty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3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hu-HU" sz="2000" b="1" dirty="0">
                <a:solidFill>
                  <a:schemeClr val="tx2"/>
                </a:solidFill>
              </a:rPr>
              <a:t>Audiovizuális promóciós anyagok</a:t>
            </a:r>
          </a:p>
          <a:p>
            <a:pPr algn="just"/>
            <a:endParaRPr lang="en-US" sz="2000" b="1" dirty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4. 200 QR kód</a:t>
            </a:r>
            <a:endParaRPr sz="2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9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9321" y="300050"/>
            <a:ext cx="26793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3200" spc="-5" dirty="0">
                <a:solidFill>
                  <a:schemeClr val="tx2"/>
                </a:solidFill>
                <a:latin typeface="+mn-lt"/>
              </a:rPr>
              <a:t>Előnyök</a:t>
            </a:r>
            <a:endParaRPr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4282" y="1268760"/>
            <a:ext cx="8569952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2400" b="1" u="sng" dirty="0">
                <a:solidFill>
                  <a:schemeClr val="tx2"/>
                </a:solidFill>
              </a:rPr>
              <a:t>POI</a:t>
            </a:r>
            <a:r>
              <a:rPr lang="hu-HU" sz="2400" b="1" u="sng" dirty="0">
                <a:solidFill>
                  <a:schemeClr val="tx2"/>
                </a:solidFill>
              </a:rPr>
              <a:t>s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hu-HU" sz="2400" b="1" dirty="0">
                <a:solidFill>
                  <a:schemeClr val="tx2"/>
                </a:solidFill>
              </a:rPr>
              <a:t>az online jelenlét növelése – több látogató</a:t>
            </a:r>
          </a:p>
          <a:p>
            <a:pPr marL="342900" indent="-342900" algn="just">
              <a:buAutoNum type="arabicParenR"/>
            </a:pPr>
            <a:endParaRPr lang="en-US" sz="2400" b="1" dirty="0">
              <a:solidFill>
                <a:schemeClr val="tx2"/>
              </a:solidFill>
            </a:endParaRP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2) </a:t>
            </a:r>
            <a:r>
              <a:rPr lang="hu-HU" sz="2400" b="1" u="sng" dirty="0">
                <a:solidFill>
                  <a:schemeClr val="tx2"/>
                </a:solidFill>
              </a:rPr>
              <a:t>Látogatók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hu-HU" sz="2400" b="1" dirty="0">
                <a:solidFill>
                  <a:schemeClr val="tx2"/>
                </a:solidFill>
              </a:rPr>
              <a:t>naprakész, lényegre törő és minőségi információk a látogatók által használt nyelveken</a:t>
            </a:r>
          </a:p>
          <a:p>
            <a:pPr algn="just"/>
            <a:endParaRPr lang="hu-HU" sz="2400" b="1" dirty="0">
              <a:solidFill>
                <a:schemeClr val="tx2"/>
              </a:solidFill>
            </a:endParaRP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3) </a:t>
            </a:r>
            <a:r>
              <a:rPr lang="hu-HU" sz="2400" b="1" u="sng" dirty="0">
                <a:solidFill>
                  <a:schemeClr val="tx2"/>
                </a:solidFill>
              </a:rPr>
              <a:t>Gazdaság</a:t>
            </a:r>
            <a:r>
              <a:rPr lang="en-US" sz="2400" b="1" u="sng" dirty="0">
                <a:solidFill>
                  <a:schemeClr val="tx2"/>
                </a:solidFill>
              </a:rPr>
              <a:t>: </a:t>
            </a:r>
            <a:r>
              <a:rPr lang="hu-HU" sz="2400" b="1" u="sng" dirty="0">
                <a:solidFill>
                  <a:schemeClr val="tx2"/>
                </a:solidFill>
              </a:rPr>
              <a:t>a társadalmi és gazdasági együttműködés növelése a határmenti térségekben</a:t>
            </a:r>
            <a:r>
              <a:rPr lang="hu-HU" sz="2400" b="1" dirty="0">
                <a:solidFill>
                  <a:schemeClr val="tx2"/>
                </a:solidFill>
              </a:rPr>
              <a:t> – az innovatív szolgáltatás és eszköz növeli a régiók vonzerejét</a:t>
            </a:r>
          </a:p>
          <a:p>
            <a:pPr algn="just"/>
            <a:endParaRPr lang="hu-HU" sz="2400" b="1" dirty="0">
              <a:solidFill>
                <a:schemeClr val="tx2"/>
              </a:solidFill>
            </a:endParaRPr>
          </a:p>
          <a:p>
            <a:pPr algn="just"/>
            <a:r>
              <a:rPr lang="hu-HU" sz="2400" b="1" dirty="0">
                <a:solidFill>
                  <a:schemeClr val="tx2"/>
                </a:solidFill>
              </a:rPr>
              <a:t>4</a:t>
            </a:r>
            <a:r>
              <a:rPr lang="en-US" sz="2400" b="1" dirty="0">
                <a:solidFill>
                  <a:schemeClr val="tx2"/>
                </a:solidFill>
              </a:rPr>
              <a:t>) </a:t>
            </a:r>
            <a:r>
              <a:rPr lang="hu-HU" sz="2400" b="1" u="sng" dirty="0">
                <a:solidFill>
                  <a:schemeClr val="tx2"/>
                </a:solidFill>
              </a:rPr>
              <a:t>Új munkahelyek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hu-HU" sz="2400" b="1" dirty="0">
                <a:solidFill>
                  <a:schemeClr val="tx2"/>
                </a:solidFill>
              </a:rPr>
              <a:t>a projekttevékenységek eredményei hozzájárulnak a munkahelyteremtéshez (több látogató – nagyobb igény a turisztikai ágazatban dolgozókra)</a:t>
            </a:r>
            <a:endParaRPr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9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85725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AD4D3-7A55-4C7A-9AFE-C50F3DFA9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11" y="2663427"/>
            <a:ext cx="6858000" cy="15232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www.cbc.virtualtours.city”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FA5B-3915-418D-A808-BD89EBB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013" y="4260582"/>
            <a:ext cx="4578896" cy="9393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fejlesztő csapat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 err="1">
                <a:solidFill>
                  <a:srgbClr val="FFFFFF"/>
                </a:solidFill>
              </a:rPr>
              <a:t>Novitech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a.s.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4E610-37CB-46E5-8203-6CD35AE7B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857251"/>
            <a:ext cx="2286000" cy="792956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3B20AFE8-7886-43BA-A1C6-D474BF81A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66" y="811194"/>
            <a:ext cx="3378820" cy="3375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30F8D2-C580-46E4-9E42-AD35AB017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19" y="1059032"/>
            <a:ext cx="1942082" cy="467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F1C711-262D-4E25-BB14-2BEF86E0F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92" y="5411723"/>
            <a:ext cx="2001408" cy="358050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447A15C5-AA7E-42B3-9D52-9EAC54E2C555}"/>
              </a:ext>
            </a:extLst>
          </p:cNvPr>
          <p:cNvSpPr txBox="1"/>
          <p:nvPr/>
        </p:nvSpPr>
        <p:spPr>
          <a:xfrm>
            <a:off x="7741095" y="5323575"/>
            <a:ext cx="94303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/>
            <a:r>
              <a:rPr sz="1050" spc="-8" dirty="0">
                <a:solidFill>
                  <a:prstClr val="black"/>
                </a:solidFill>
                <a:latin typeface="Arial"/>
                <a:cs typeface="Arial"/>
                <a:hlinkClick r:id="rId7"/>
              </a:rPr>
              <a:t>www.skhu.eu </a:t>
            </a:r>
            <a:r>
              <a:rPr sz="1050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  <a:hlinkClick r:id="rId8"/>
              </a:rPr>
              <a:t>www</a:t>
            </a:r>
            <a:r>
              <a:rPr sz="1050" spc="-4" dirty="0">
                <a:solidFill>
                  <a:prstClr val="black"/>
                </a:solidFill>
                <a:latin typeface="Arial"/>
                <a:cs typeface="Arial"/>
                <a:hlinkClick r:id="rId8"/>
              </a:rPr>
              <a:t>.s</a:t>
            </a:r>
            <a:r>
              <a:rPr sz="1050" spc="8" dirty="0">
                <a:solidFill>
                  <a:prstClr val="black"/>
                </a:solidFill>
                <a:latin typeface="Arial"/>
                <a:cs typeface="Arial"/>
                <a:hlinkClick r:id="rId8"/>
              </a:rPr>
              <a:t>k</a:t>
            </a:r>
            <a:r>
              <a:rPr sz="1050" spc="-4" dirty="0">
                <a:solidFill>
                  <a:prstClr val="black"/>
                </a:solidFill>
                <a:latin typeface="Arial"/>
                <a:cs typeface="Arial"/>
                <a:hlinkClick r:id="rId8"/>
              </a:rPr>
              <a:t>-</a:t>
            </a:r>
            <a:r>
              <a:rPr sz="1050" spc="-8" dirty="0">
                <a:solidFill>
                  <a:prstClr val="black"/>
                </a:solidFill>
                <a:latin typeface="Arial"/>
                <a:cs typeface="Arial"/>
                <a:hlinkClick r:id="rId8"/>
              </a:rPr>
              <a:t>hu.eu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99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67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Novitech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a.s.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CEDD-42A2-4278-8418-B45F4C95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32" y="2828027"/>
            <a:ext cx="7492249" cy="3121253"/>
          </a:xfrm>
        </p:spPr>
        <p:txBody>
          <a:bodyPr numCol="1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 err="1">
                <a:solidFill>
                  <a:srgbClr val="000000"/>
                </a:solidFill>
              </a:rPr>
              <a:t>Technol</a:t>
            </a:r>
            <a:r>
              <a:rPr lang="hu-HU" sz="1500" dirty="0" err="1">
                <a:solidFill>
                  <a:srgbClr val="000000"/>
                </a:solidFill>
              </a:rPr>
              <a:t>ógiai</a:t>
            </a:r>
            <a:r>
              <a:rPr lang="hu-HU" sz="1500" dirty="0">
                <a:solidFill>
                  <a:srgbClr val="000000"/>
                </a:solidFill>
              </a:rPr>
              <a:t> KKV, alapítás: </a:t>
            </a:r>
            <a:r>
              <a:rPr lang="en-US" sz="1500" dirty="0">
                <a:solidFill>
                  <a:srgbClr val="000000"/>
                </a:solidFill>
              </a:rPr>
              <a:t>1989, </a:t>
            </a:r>
            <a:r>
              <a:rPr lang="hu-HU" sz="1500" dirty="0">
                <a:solidFill>
                  <a:srgbClr val="000000"/>
                </a:solidFill>
              </a:rPr>
              <a:t>Kassa, Szlovákia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500" dirty="0">
                <a:solidFill>
                  <a:srgbClr val="000000"/>
                </a:solidFill>
              </a:rPr>
              <a:t>A vállalat fő tevékenysége minőségi innovatív szolgáltatások nyújtása az alábbi területeken</a:t>
            </a:r>
            <a:r>
              <a:rPr lang="en-US" sz="1500" dirty="0">
                <a:solidFill>
                  <a:srgbClr val="000000"/>
                </a:solidFill>
              </a:rPr>
              <a:t>:</a:t>
            </a: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Informatikai rendszerek mérnöki tervezése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Folyamatmenedzsment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Projektmenedzsment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Információs rendszerek tervezése és specifikációja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Informatikai rendszerek fejlesztése és támogatása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Üzleti folyamatok automatizálása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Internetes alkalmazások és honlap megoldások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Munkahelyi megoldások</a:t>
            </a:r>
            <a:endParaRPr lang="en-US" sz="1275" dirty="0">
              <a:solidFill>
                <a:srgbClr val="000000"/>
              </a:solidFill>
            </a:endParaRPr>
          </a:p>
          <a:p>
            <a:pPr lvl="3"/>
            <a:r>
              <a:rPr lang="hu-HU" sz="1275" dirty="0">
                <a:solidFill>
                  <a:srgbClr val="000000"/>
                </a:solidFill>
              </a:rPr>
              <a:t>Ipari üzemeltetésben </a:t>
            </a:r>
            <a:r>
              <a:rPr lang="en-US" sz="1275" dirty="0">
                <a:solidFill>
                  <a:srgbClr val="000000"/>
                </a:solidFill>
              </a:rPr>
              <a:t>VR </a:t>
            </a:r>
            <a:r>
              <a:rPr lang="hu-HU" sz="1275" dirty="0">
                <a:solidFill>
                  <a:srgbClr val="000000"/>
                </a:solidFill>
              </a:rPr>
              <a:t>(virtuális valóság) és</a:t>
            </a:r>
            <a:r>
              <a:rPr lang="en-US" sz="1275" dirty="0">
                <a:solidFill>
                  <a:srgbClr val="000000"/>
                </a:solidFill>
              </a:rPr>
              <a:t> AR</a:t>
            </a:r>
            <a:r>
              <a:rPr lang="hu-HU" sz="1275" dirty="0">
                <a:solidFill>
                  <a:srgbClr val="000000"/>
                </a:solidFill>
              </a:rPr>
              <a:t> (kiterjesztett valóság)</a:t>
            </a:r>
            <a:r>
              <a:rPr lang="en-US" sz="1275" dirty="0">
                <a:solidFill>
                  <a:srgbClr val="000000"/>
                </a:solidFill>
              </a:rPr>
              <a:t> </a:t>
            </a:r>
            <a:r>
              <a:rPr lang="hu-HU" sz="1275" dirty="0">
                <a:solidFill>
                  <a:srgbClr val="000000"/>
                </a:solidFill>
              </a:rPr>
              <a:t>alkalmazása</a:t>
            </a:r>
            <a:endParaRPr lang="en-US" sz="1275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C7483-0ABA-4FF3-8AB2-0A5DF85A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660380"/>
            <a:ext cx="2286000" cy="792956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1332F-A33C-44FF-8058-9DD62D8D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" y="5924035"/>
            <a:ext cx="1943269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67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CBC Tours</a:t>
            </a:r>
            <a:r>
              <a:rPr lang="hu-HU" sz="3000" dirty="0">
                <a:solidFill>
                  <a:srgbClr val="FFFFFF"/>
                </a:solidFill>
              </a:rPr>
              <a:t> projekt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CEDD-42A2-4278-8418-B45F4C95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32" y="2796409"/>
            <a:ext cx="7492249" cy="3121253"/>
          </a:xfrm>
        </p:spPr>
        <p:txBody>
          <a:bodyPr numCol="1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50" dirty="0">
                <a:solidFill>
                  <a:srgbClr val="000000"/>
                </a:solidFill>
              </a:rPr>
              <a:t>Kassa és Borsod-Abaúj-Zemplén megye határmenti térségében a turizmus támogatása virtuális valóság technológiával</a:t>
            </a:r>
            <a:endParaRPr lang="en-US" sz="135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350" dirty="0" err="1">
                <a:solidFill>
                  <a:srgbClr val="000000"/>
                </a:solidFill>
              </a:rPr>
              <a:t>Novitech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  <a:r>
              <a:rPr lang="hu-HU" sz="1350" dirty="0">
                <a:solidFill>
                  <a:srgbClr val="000000"/>
                </a:solidFill>
              </a:rPr>
              <a:t>fő szerepe a projektben</a:t>
            </a:r>
            <a:r>
              <a:rPr lang="en-US" sz="1350" dirty="0">
                <a:solidFill>
                  <a:srgbClr val="000000"/>
                </a:solidFill>
              </a:rPr>
              <a:t>:</a:t>
            </a:r>
          </a:p>
          <a:p>
            <a:pPr lvl="4"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</a:rPr>
              <a:t>honlapfejlesztés</a:t>
            </a:r>
            <a:endParaRPr lang="en-US" dirty="0">
              <a:solidFill>
                <a:srgbClr val="000000"/>
              </a:solidFill>
            </a:endParaRPr>
          </a:p>
          <a:p>
            <a:pPr lvl="4"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</a:rPr>
              <a:t>applikáció-fejlesztés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4"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</a:rPr>
              <a:t>a projekt szlovák oldalának tartalom (POI) menedzsmentje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000000"/>
                </a:solidFill>
              </a:rPr>
              <a:t>folyamatban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C7483-0ABA-4FF3-8AB2-0A5DF85A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227967"/>
            <a:ext cx="2286000" cy="792956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1332F-A33C-44FF-8058-9DD62D8D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" y="5491622"/>
            <a:ext cx="1943269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70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65918C-E864-4842-962F-E0B4CABF4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675" r="55798" b="20095"/>
          <a:stretch/>
        </p:blipFill>
        <p:spPr>
          <a:xfrm>
            <a:off x="1290802" y="2714128"/>
            <a:ext cx="5962421" cy="31547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4C4B3-D6EA-4713-80EF-2B71D9BEE27E}"/>
              </a:ext>
            </a:extLst>
          </p:cNvPr>
          <p:cNvSpPr/>
          <p:nvPr/>
        </p:nvSpPr>
        <p:spPr>
          <a:xfrm>
            <a:off x="2265863" y="1601435"/>
            <a:ext cx="4733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b="1" dirty="0">
                <a:solidFill>
                  <a:prstClr val="white"/>
                </a:solidFill>
                <a:latin typeface="Calibri" panose="020F0502020204030204"/>
              </a:rPr>
              <a:t>www.cbc.virtualtours.city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C7483-0ABA-4FF3-8AB2-0A5DF85A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124706"/>
            <a:ext cx="2286000" cy="792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3027F-751F-43F8-A8AD-5B321B7B4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3" y="5325544"/>
            <a:ext cx="1943269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70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4C4B3-D6EA-4713-80EF-2B71D9BEE27E}"/>
              </a:ext>
            </a:extLst>
          </p:cNvPr>
          <p:cNvSpPr/>
          <p:nvPr/>
        </p:nvSpPr>
        <p:spPr>
          <a:xfrm>
            <a:off x="2265863" y="1601435"/>
            <a:ext cx="4733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b="1" dirty="0">
                <a:solidFill>
                  <a:prstClr val="white"/>
                </a:solidFill>
                <a:latin typeface="Calibri" panose="020F0502020204030204"/>
              </a:rPr>
              <a:t>www.cbc.virtualtours.city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C7483-0ABA-4FF3-8AB2-0A5DF85A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124706"/>
            <a:ext cx="2286000" cy="792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3027F-751F-43F8-A8AD-5B321B7B4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" y="5325544"/>
            <a:ext cx="1943269" cy="466385"/>
          </a:xfrm>
          <a:prstGeom prst="rect">
            <a:avLst/>
          </a:prstGeom>
        </p:spPr>
      </p:pic>
      <p:pic>
        <p:nvPicPr>
          <p:cNvPr id="12" name="Content Placeholder 11">
            <a:hlinkClick r:id="rId6"/>
            <a:extLst>
              <a:ext uri="{FF2B5EF4-FFF2-40B4-BE49-F238E27FC236}">
                <a16:creationId xmlns:a16="http://schemas.microsoft.com/office/drawing/2014/main" id="{5D0A0149-6C2E-47A6-9B80-4FAAC1DA5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4799" t="7753" r="10092" b="5944"/>
          <a:stretch/>
        </p:blipFill>
        <p:spPr>
          <a:xfrm>
            <a:off x="2286001" y="2686904"/>
            <a:ext cx="4305071" cy="3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70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4C4B3-D6EA-4713-80EF-2B71D9BEE27E}"/>
              </a:ext>
            </a:extLst>
          </p:cNvPr>
          <p:cNvSpPr/>
          <p:nvPr/>
        </p:nvSpPr>
        <p:spPr>
          <a:xfrm>
            <a:off x="2265863" y="1601435"/>
            <a:ext cx="4733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b="1" dirty="0">
                <a:solidFill>
                  <a:prstClr val="white"/>
                </a:solidFill>
                <a:latin typeface="Calibri" panose="020F0502020204030204"/>
              </a:rPr>
              <a:t>www.cbc.virtualtours.city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B49264-C6FC-4E8C-9E1D-0EC07D7A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180" t="3318" r="1"/>
          <a:stretch/>
        </p:blipFill>
        <p:spPr>
          <a:xfrm>
            <a:off x="112159" y="1013494"/>
            <a:ext cx="8764913" cy="4831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54B18-5BED-4B44-A4D2-E39BCFE68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027" y="4780079"/>
            <a:ext cx="820292" cy="10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9C57-D150-4841-9BF5-AF18879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70" y="139289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B0DA2B4-370D-4820-BA86-0BDFBAE3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63264"/>
            <a:ext cx="1231830" cy="1230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4C4B3-D6EA-4713-80EF-2B71D9BEE27E}"/>
              </a:ext>
            </a:extLst>
          </p:cNvPr>
          <p:cNvSpPr/>
          <p:nvPr/>
        </p:nvSpPr>
        <p:spPr>
          <a:xfrm>
            <a:off x="2265863" y="1601435"/>
            <a:ext cx="4733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b="1" dirty="0">
                <a:solidFill>
                  <a:prstClr val="white"/>
                </a:solidFill>
                <a:latin typeface="Calibri" panose="020F0502020204030204"/>
              </a:rPr>
              <a:t>Mobil </a:t>
            </a:r>
            <a:r>
              <a:rPr lang="hu-HU" sz="33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sz="3300" b="1" dirty="0" err="1">
                <a:solidFill>
                  <a:prstClr val="white"/>
                </a:solidFill>
                <a:latin typeface="Calibri" panose="020F0502020204030204"/>
              </a:rPr>
              <a:t>ppli</a:t>
            </a:r>
            <a:r>
              <a:rPr lang="hu-HU" sz="3300" b="1" dirty="0" err="1">
                <a:solidFill>
                  <a:prstClr val="white"/>
                </a:solidFill>
                <a:latin typeface="Calibri" panose="020F0502020204030204"/>
              </a:rPr>
              <a:t>káció</a:t>
            </a:r>
            <a:endParaRPr lang="en-US" sz="33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C7483-0ABA-4FF3-8AB2-0A5DF85A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124706"/>
            <a:ext cx="2286000" cy="79295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2941461-444D-459C-8499-0D855F5DC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93" y="5287990"/>
            <a:ext cx="1943269" cy="46638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61ED42-3653-44A0-B152-3A47E8194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22" y="2686946"/>
            <a:ext cx="1397916" cy="2487531"/>
          </a:xfrm>
          <a:prstGeom prst="rect">
            <a:avLst/>
          </a:prstGeom>
        </p:spPr>
      </p:pic>
      <p:pic>
        <p:nvPicPr>
          <p:cNvPr id="9" name="Picture 8" descr="A map of a building&#10;&#10;Description automatically generated">
            <a:extLst>
              <a:ext uri="{FF2B5EF4-FFF2-40B4-BE49-F238E27FC236}">
                <a16:creationId xmlns:a16="http://schemas.microsoft.com/office/drawing/2014/main" id="{6C595E70-130E-4D66-8760-6B03DA3D6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8" y="2675946"/>
            <a:ext cx="1502435" cy="2673517"/>
          </a:xfrm>
          <a:prstGeom prst="rect">
            <a:avLst/>
          </a:prstGeom>
        </p:spPr>
      </p:pic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1941486-17ED-4912-975F-E46A089D4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94" y="2711123"/>
            <a:ext cx="1462898" cy="2603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2108F-1209-4E61-A443-144CD4A7B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172" y="2686945"/>
            <a:ext cx="1621990" cy="23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28" y="-39558"/>
            <a:ext cx="8726265" cy="5857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endParaRPr kumimoji="0" lang="hu-HU" sz="24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endParaRPr kumimoji="0" lang="hu-HU" sz="20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lvl="0" indent="-287020" algn="just">
              <a:spcBef>
                <a:spcPts val="95"/>
              </a:spcBef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Fordítás: a projekt minden hivatalos dokumentumának fordítása 3 nyelven (szlovák, magyar, angol) pl. szellemi tulajdonvédelem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témaköre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200 </a:t>
            </a:r>
            <a:r>
              <a:rPr lang="hu-HU" sz="2400" dirty="0">
                <a:solidFill>
                  <a:srgbClr val="1F497D"/>
                </a:solidFill>
              </a:rPr>
              <a:t>(100 HU + 100 SK) POI leírása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szellemi tulajdonvédelem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a szerzői jogok költsége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CBC Tours projekt jogi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védelme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 szemüvegek: a szolgáltatás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bemutatása a potenciális POI tulajdonosoknak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audovizuális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promóciós tartalom forgatókönyveinek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megírása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4 db/ország, Kassa és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Borso</a:t>
            </a:r>
            <a:r>
              <a:rPr lang="hu-HU" sz="2400" dirty="0">
                <a:solidFill>
                  <a:srgbClr val="1F497D"/>
                </a:solidFill>
                <a:latin typeface="Calibri"/>
              </a:rPr>
              <a:t>d-Abaúj-Zemplén megyére szabva, szlovák, magyar és angol nyelven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lvl="0" indent="-287020" algn="just">
              <a:spcBef>
                <a:spcPts val="95"/>
              </a:spcBef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Az audiovizuális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promóciós tartalom legyártása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 4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magas minőségű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kisfilm/ország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</a:t>
            </a:r>
            <a:r>
              <a:rPr lang="hu-HU" sz="2400" dirty="0">
                <a:solidFill>
                  <a:srgbClr val="1F497D"/>
                </a:solidFill>
              </a:rPr>
              <a:t>Kassa és Borsod-Abaúj-Zemplén megye határmenti területén a turisztikai látnivalók bemutatása SK, HU és EN nyelven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9912" y="305550"/>
            <a:ext cx="3912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  <a:latin typeface="+mj-lt"/>
              </a:rPr>
              <a:t>INTELLEXI FELADATAI</a:t>
            </a:r>
            <a:endParaRPr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hu.eu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építünk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Európai Regionális Fejlesztési Alap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D3C230E-DFA5-7642-96C8-8CFAF89F0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4577"/>
            <a:ext cx="1741268" cy="6373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825" y="300050"/>
            <a:ext cx="3912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</a:rPr>
              <a:t>A pályázati kiírás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3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4"/>
              </a:rPr>
              <a:t>www</a:t>
            </a:r>
            <a:r>
              <a:rPr sz="1000" spc="-5" dirty="0">
                <a:latin typeface="Arial"/>
                <a:cs typeface="Arial"/>
                <a:hlinkClick r:id="rId4"/>
              </a:rPr>
              <a:t>.s</a:t>
            </a:r>
            <a:r>
              <a:rPr sz="1000" spc="10" dirty="0">
                <a:latin typeface="Arial"/>
                <a:cs typeface="Arial"/>
                <a:hlinkClick r:id="rId4"/>
              </a:rPr>
              <a:t>k</a:t>
            </a:r>
            <a:r>
              <a:rPr sz="1000" spc="-5" dirty="0">
                <a:latin typeface="Arial"/>
                <a:cs typeface="Arial"/>
                <a:hlinkClick r:id="rId4"/>
              </a:rPr>
              <a:t>-</a:t>
            </a:r>
            <a:r>
              <a:rPr sz="1000" spc="-10" dirty="0">
                <a:latin typeface="Arial"/>
                <a:cs typeface="Arial"/>
                <a:hlinkClick r:id="rId4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4282" y="714356"/>
            <a:ext cx="8643998" cy="4818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2000" dirty="0"/>
          </a:p>
          <a:p>
            <a:pPr marL="299085" indent="-287020" algn="ctr"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hu-HU" sz="2400" b="1" dirty="0" err="1">
                <a:solidFill>
                  <a:schemeClr val="tx2"/>
                </a:solidFill>
              </a:rPr>
              <a:t>Interreg</a:t>
            </a:r>
            <a:r>
              <a:rPr lang="hu-HU" sz="2400" b="1" dirty="0">
                <a:solidFill>
                  <a:schemeClr val="tx2"/>
                </a:solidFill>
              </a:rPr>
              <a:t> V-A Szlovákia-Magyarország Együttműködési Program</a:t>
            </a:r>
          </a:p>
          <a:p>
            <a:pPr marL="299085" indent="-287020" algn="just"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2000" dirty="0">
              <a:solidFill>
                <a:schemeClr val="tx2"/>
              </a:solidFill>
            </a:endParaRPr>
          </a:p>
          <a:p>
            <a:pPr marL="299085" indent="-287020" algn="ctr"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hu-HU" sz="2400" b="1" cap="all" dirty="0">
                <a:solidFill>
                  <a:schemeClr val="tx2"/>
                </a:solidFill>
              </a:rPr>
              <a:t>PÁLYÁZATI KIÍRÁS KIS- ÉS KÖZEPES VÁLLALKOZÁSOK SZÁMÁRA</a:t>
            </a:r>
            <a:r>
              <a:rPr lang="en-US" sz="2400" b="1" cap="all" dirty="0">
                <a:solidFill>
                  <a:schemeClr val="tx2"/>
                </a:solidFill>
              </a:rPr>
              <a:t> – SKHU/1801</a:t>
            </a:r>
          </a:p>
          <a:p>
            <a:pPr marL="299085" indent="-287020" algn="ctr"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2400" b="1" cap="all" dirty="0">
              <a:solidFill>
                <a:schemeClr val="tx2"/>
              </a:solidFill>
            </a:endParaRPr>
          </a:p>
          <a:p>
            <a:pPr marL="469265" indent="-457200" algn="just">
              <a:spcBef>
                <a:spcPts val="95"/>
              </a:spcBef>
              <a:buAutoNum type="arabicPeriod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chemeClr val="tx2"/>
                </a:solidFill>
              </a:rPr>
              <a:t>1. prioritási tengely: Természet és kultúra</a:t>
            </a:r>
          </a:p>
          <a:p>
            <a:pPr marL="469265" indent="-457200" algn="just">
              <a:spcBef>
                <a:spcPts val="95"/>
              </a:spcBef>
              <a:buAutoNum type="arabicPeriod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chemeClr val="tx2"/>
                </a:solidFill>
              </a:rPr>
              <a:t>1.1 </a:t>
            </a:r>
            <a:r>
              <a:rPr lang="hu-HU" sz="2400" b="1" dirty="0">
                <a:solidFill>
                  <a:schemeClr val="tx2"/>
                </a:solidFill>
              </a:rPr>
              <a:t>A határterület </a:t>
            </a:r>
            <a:r>
              <a:rPr lang="hu-HU" sz="2400" b="1" dirty="0" err="1">
                <a:solidFill>
                  <a:schemeClr val="tx2"/>
                </a:solidFill>
              </a:rPr>
              <a:t>vonzerejének</a:t>
            </a:r>
            <a:r>
              <a:rPr lang="hu-HU" sz="2400" b="1" dirty="0">
                <a:solidFill>
                  <a:schemeClr val="tx2"/>
                </a:solidFill>
              </a:rPr>
              <a:t> növelése</a:t>
            </a:r>
            <a:endParaRPr lang="hu-HU" sz="2400" dirty="0">
              <a:solidFill>
                <a:schemeClr val="tx2"/>
              </a:solidFill>
            </a:endParaRPr>
          </a:p>
          <a:p>
            <a:pPr marL="299085" indent="-287020" algn="just"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2400" b="1" cap="all" dirty="0">
              <a:solidFill>
                <a:schemeClr val="tx2"/>
              </a:solidFill>
            </a:endParaRP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chemeClr val="tx2"/>
                </a:solidFill>
              </a:rPr>
              <a:t>Magyar Miniszterelnöki Kabinetiroda – Irányító Hatóság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chemeClr val="tx2"/>
                </a:solidFill>
              </a:rPr>
              <a:t>A Szlovák Köztársaság Mezőgazdasági és Vidékfejlesztési Minisztériuma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– Nemzeti Hatóság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chemeClr val="tx2"/>
                </a:solidFill>
              </a:rPr>
              <a:t>A pályázati kiírás pénzügyi kerete</a:t>
            </a:r>
            <a:r>
              <a:rPr lang="en-US" sz="2400" dirty="0">
                <a:solidFill>
                  <a:schemeClr val="tx2"/>
                </a:solidFill>
              </a:rPr>
              <a:t> 10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  <a:r>
              <a:rPr lang="en-US" sz="2400" dirty="0">
                <a:solidFill>
                  <a:schemeClr val="tx2"/>
                </a:solidFill>
              </a:rPr>
              <a:t>000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  <a:r>
              <a:rPr lang="en-US" sz="2400" dirty="0">
                <a:solidFill>
                  <a:schemeClr val="tx2"/>
                </a:solidFill>
              </a:rPr>
              <a:t>000 </a:t>
            </a:r>
            <a:r>
              <a:rPr lang="hu-HU" sz="2400" dirty="0">
                <a:solidFill>
                  <a:schemeClr val="tx2"/>
                </a:solidFill>
              </a:rPr>
              <a:t>euró</a:t>
            </a:r>
            <a:r>
              <a:rPr lang="en-US" sz="2400" dirty="0">
                <a:solidFill>
                  <a:schemeClr val="tx2"/>
                </a:solidFill>
              </a:rPr>
              <a:t>. </a:t>
            </a: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40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840" y="329463"/>
            <a:ext cx="3823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  <a:latin typeface="+mj-lt"/>
              </a:rPr>
              <a:t>ELŐNYÖK ÉS HÁTRÁNYOK</a:t>
            </a:r>
            <a:endParaRPr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hu.eu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építünk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014" y="1071546"/>
            <a:ext cx="8070850" cy="14074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6107824"/>
            <a:ext cx="3743268" cy="499915"/>
          </a:xfrm>
          <a:prstGeom prst="rect">
            <a:avLst/>
          </a:prstGeom>
        </p:spPr>
      </p:pic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31A57C4D-A0DA-8247-A353-556344F2B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34593"/>
              </p:ext>
            </p:extLst>
          </p:nvPr>
        </p:nvGraphicFramePr>
        <p:xfrm>
          <a:off x="674014" y="1397000"/>
          <a:ext cx="7795972" cy="329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86">
                  <a:extLst>
                    <a:ext uri="{9D8B030D-6E8A-4147-A177-3AD203B41FA5}">
                      <a16:colId xmlns:a16="http://schemas.microsoft.com/office/drawing/2014/main" val="2856845348"/>
                    </a:ext>
                  </a:extLst>
                </a:gridCol>
                <a:gridCol w="3897986">
                  <a:extLst>
                    <a:ext uri="{9D8B030D-6E8A-4147-A177-3AD203B41FA5}">
                      <a16:colId xmlns:a16="http://schemas.microsoft.com/office/drawing/2014/main" val="973032650"/>
                    </a:ext>
                  </a:extLst>
                </a:gridCol>
              </a:tblGrid>
              <a:tr h="457524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HÁTRÁNYOK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ELŐNYÖK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2662"/>
                  </a:ext>
                </a:extLst>
              </a:tr>
              <a:tr h="663962"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ERFA (85%)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Önerő (25%), előfinanszírozás</a:t>
                      </a:r>
                      <a:r>
                        <a:rPr lang="hu-HU" sz="2400" baseline="0" dirty="0">
                          <a:solidFill>
                            <a:schemeClr val="tx2"/>
                          </a:solidFill>
                        </a:rPr>
                        <a:t> a projektpartner részéről</a:t>
                      </a:r>
                      <a:endParaRPr lang="hu-H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932963"/>
                  </a:ext>
                </a:extLst>
              </a:tr>
              <a:tr h="920982"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Új partnerek, új lehetőségek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Időigényes</a:t>
                      </a:r>
                      <a:r>
                        <a:rPr lang="hu-HU" sz="2400" baseline="0" dirty="0">
                          <a:solidFill>
                            <a:schemeClr val="tx2"/>
                          </a:solidFill>
                        </a:rPr>
                        <a:t> egymás megismerése, kulturális/üzleti különbségek</a:t>
                      </a:r>
                      <a:endParaRPr lang="hu-H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762594"/>
                  </a:ext>
                </a:extLst>
              </a:tr>
              <a:tr h="637603"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Új tapasztalatok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Siker</a:t>
                      </a:r>
                      <a:r>
                        <a:rPr lang="hu-HU" sz="2400" baseline="0" dirty="0">
                          <a:solidFill>
                            <a:schemeClr val="tx2"/>
                          </a:solidFill>
                        </a:rPr>
                        <a:t> a</a:t>
                      </a:r>
                      <a:r>
                        <a:rPr lang="hu-HU" sz="2400" dirty="0">
                          <a:solidFill>
                            <a:schemeClr val="tx2"/>
                          </a:solidFill>
                        </a:rPr>
                        <a:t> COVID-19 járvány</a:t>
                      </a:r>
                      <a:r>
                        <a:rPr lang="hu-HU" sz="2400" baseline="0" dirty="0">
                          <a:solidFill>
                            <a:schemeClr val="tx2"/>
                          </a:solidFill>
                        </a:rPr>
                        <a:t> okozta nehézségek ellenére</a:t>
                      </a:r>
                      <a:endParaRPr lang="hu-H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79838"/>
                  </a:ext>
                </a:extLst>
              </a:tr>
            </a:tbl>
          </a:graphicData>
        </a:graphic>
      </p:graphicFrame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91AE69CE-2378-8B4C-9F67-E33A14BC7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6484"/>
              </p:ext>
            </p:extLst>
          </p:nvPr>
        </p:nvGraphicFramePr>
        <p:xfrm>
          <a:off x="674014" y="4713423"/>
          <a:ext cx="77959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86">
                  <a:extLst>
                    <a:ext uri="{9D8B030D-6E8A-4147-A177-3AD203B41FA5}">
                      <a16:colId xmlns:a16="http://schemas.microsoft.com/office/drawing/2014/main" val="1091988035"/>
                    </a:ext>
                  </a:extLst>
                </a:gridCol>
                <a:gridCol w="3897986">
                  <a:extLst>
                    <a:ext uri="{9D8B030D-6E8A-4147-A177-3AD203B41FA5}">
                      <a16:colId xmlns:a16="http://schemas.microsoft.com/office/drawing/2014/main" val="170082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b="0" dirty="0"/>
                        <a:t>Innovatív ötletek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/>
                        <a:t>Bürokrácia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4926"/>
                  </a:ext>
                </a:extLst>
              </a:tr>
            </a:tbl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CF9650F7-BC45-2642-8460-43B90EDF21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4577"/>
            <a:ext cx="1741268" cy="6373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hu.eu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építünk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524" y="1052736"/>
            <a:ext cx="8568952" cy="5444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20 év tapasztalat</a:t>
            </a:r>
            <a:r>
              <a:rPr kumimoji="0" lang="hu-HU" sz="2300" b="0" i="0" u="none" strike="noStrike" kern="1200" cap="none" spc="-5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nemzetközi projektek tervezésében, megvalósításában és menedzselésében</a:t>
            </a:r>
            <a:endParaRPr kumimoji="0" lang="hu-HU" sz="2300" b="0" i="0" u="none" strike="noStrike" kern="1200" cap="none" spc="-5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99085" marR="5080" lvl="0" indent="-287020" algn="just">
              <a:lnSpc>
                <a:spcPts val="3500"/>
              </a:lnSpc>
              <a:spcBef>
                <a:spcPts val="100"/>
              </a:spcBef>
              <a:buFontTx/>
              <a:buChar char="•"/>
              <a:tabLst>
                <a:tab pos="299720" algn="l"/>
              </a:tabLst>
              <a:defRPr/>
            </a:pP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Több</a:t>
            </a:r>
            <a:r>
              <a:rPr kumimoji="0" lang="hu-HU" sz="2300" b="0" i="0" u="none" strike="noStrike" kern="1200" cap="none" spc="-5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mint </a:t>
            </a:r>
            <a:r>
              <a:rPr lang="hu-HU" sz="2300" spc="-5" dirty="0">
                <a:solidFill>
                  <a:srgbClr val="1F497D"/>
                </a:solidFill>
                <a:cs typeface="Arial"/>
              </a:rPr>
              <a:t>EUR 100M összértékű projektekben felhalmozott tapasztalat 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program irányítóként, konzorciumvezetőként és projektpartnerként</a:t>
            </a:r>
          </a:p>
          <a:p>
            <a:pPr marL="299085" marR="5080" lvl="0" indent="-28702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Kiterjedt</a:t>
            </a:r>
            <a:r>
              <a:rPr kumimoji="0" lang="hu-HU" sz="2300" b="0" i="0" u="none" strike="noStrike" kern="1200" cap="none" spc="-5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hazai és nemzetközi hálózat</a:t>
            </a:r>
            <a:endParaRPr kumimoji="0" lang="hu-HU" sz="2300" b="0" i="0" u="none" strike="noStrike" kern="1200" cap="none" spc="-5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Az Európai</a:t>
            </a:r>
            <a:r>
              <a:rPr kumimoji="0" lang="hu-HU" sz="2300" b="0" i="0" u="none" strike="noStrike" kern="1200" cap="none" spc="-5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Bizottság által létrehozott 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European Business and </a:t>
            </a:r>
            <a:r>
              <a:rPr kumimoji="0" lang="hu-HU" sz="2300" b="0" i="0" u="none" strike="noStrike" kern="1200" cap="none" spc="-5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Innovation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hu-HU" sz="2300" b="0" i="0" u="none" strike="noStrike" kern="1200" cap="none" spc="-5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Centres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Network tagja</a:t>
            </a:r>
          </a:p>
          <a:p>
            <a:pPr marL="299085" marR="5080" lvl="0" indent="-28702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Bíráló</a:t>
            </a:r>
            <a:r>
              <a:rPr kumimoji="0" lang="hu-HU" sz="2300" b="0" i="0" u="none" strike="noStrike" kern="1200" cap="none" spc="-5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szakértő a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 </a:t>
            </a:r>
            <a:r>
              <a:rPr kumimoji="0" lang="hu-HU" sz="2300" b="0" i="0" u="none" strike="noStrike" kern="1200" cap="none" spc="-5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Interreg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hu-HU" sz="2300" b="0" i="0" u="none" strike="noStrike" kern="1200" cap="none" spc="-5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Central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Europe és a H2020 programokban (pl. EIC </a:t>
            </a:r>
            <a:r>
              <a:rPr kumimoji="0" lang="hu-HU" sz="2300" b="0" i="0" u="none" strike="noStrike" kern="1200" cap="none" spc="-5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accelerator</a:t>
            </a:r>
            <a:r>
              <a:rPr kumimoji="0" lang="hu-HU" sz="23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)</a:t>
            </a:r>
          </a:p>
          <a:p>
            <a:pPr marL="12065" marR="5080" lvl="0" indent="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720" algn="l"/>
              </a:tabLst>
              <a:defRPr/>
            </a:pPr>
            <a:endParaRPr kumimoji="0" lang="hu-HU" sz="2400" b="0" i="0" u="none" strike="noStrike" kern="1200" cap="none" spc="-5" normalizeH="0" baseline="0" noProof="0" dirty="0">
              <a:ln>
                <a:noFill/>
              </a:ln>
              <a:solidFill>
                <a:srgbClr val="4F81BC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ts val="3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Európai Regionális Fejlesztési Alap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D761209-8436-1046-B9EA-9C4EC0226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5414" y="317346"/>
            <a:ext cx="382352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  <a:latin typeface="+mj-lt"/>
              </a:rPr>
              <a:t>TAPASZTALAT</a:t>
            </a:r>
            <a:endParaRPr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C882403-302D-3C47-87D6-B8615257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4577"/>
            <a:ext cx="1741268" cy="6373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1052736"/>
            <a:ext cx="8712968" cy="5221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2008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-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ban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alapítva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300-500 M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Ft-os éves</a:t>
            </a:r>
            <a:r>
              <a:rPr kumimoji="0" lang="hu-HU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árbevétel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2200" noProof="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Fiatal, dinamikus, szakértői csapat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Széleskörű tapasztalat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marketing</a:t>
            </a:r>
            <a:r>
              <a:rPr lang="hu-HU" sz="2200" dirty="0" err="1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ben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, </a:t>
            </a:r>
            <a:r>
              <a:rPr lang="hu-HU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k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ommuni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kációban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és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EU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-s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proje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t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ekben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Borsod-Abaúj-Zemplén</a:t>
            </a:r>
            <a:r>
              <a:rPr kumimoji="0" lang="hu-HU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megye alapos ismerete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Több ezer internetes és nyomtatott cikk, több száz rádiós és tévés interjú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3960D"/>
              </a:buClr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Filozófiánk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: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3960D"/>
              </a:buClr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Pontosan</a:t>
            </a:r>
            <a:r>
              <a:rPr kumimoji="0" lang="hu-HU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azt nyújtjuk, amire a partnereinknek szüksége van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. </a:t>
            </a:r>
            <a:r>
              <a:rPr lang="hu-HU" sz="2200" b="1" noProof="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Hatékony és stílusos szolgáltatások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,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pontos</a:t>
            </a:r>
            <a:r>
              <a:rPr kumimoji="0" lang="hu-HU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határidők, elérhető árak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hu.eu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 építünk</a:t>
            </a:r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srgbClr val="2975B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8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746CE-DE0C-422D-8905-CD6C72BAE7C1}"/>
              </a:ext>
            </a:extLst>
          </p:cNvPr>
          <p:cNvSpPr txBox="1"/>
          <p:nvPr/>
        </p:nvSpPr>
        <p:spPr>
          <a:xfrm>
            <a:off x="6372200" y="4046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 Kft.</a:t>
            </a:r>
          </a:p>
        </p:txBody>
      </p:sp>
    </p:spTree>
    <p:extLst>
      <p:ext uri="{BB962C8B-B14F-4D97-AF65-F5344CB8AC3E}">
        <p14:creationId xmlns:p14="http://schemas.microsoft.com/office/powerpoint/2010/main" val="196662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1124744"/>
            <a:ext cx="8568952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Fő tevékenységeink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projektben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POI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 virtuális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fotózása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Borsod-Abaúj-Zemplén megyében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orkshop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sajtóesemények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szervezése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Grafikai tervezés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Kapcsolódó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tartalom létrehozása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Nyilvánosság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promóció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figyelemkeltő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marketing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 </a:t>
            </a:r>
            <a:r>
              <a:rPr lang="hu-HU" sz="2400" dirty="0">
                <a:solidFill>
                  <a:prstClr val="black"/>
                </a:solidFill>
                <a:latin typeface="Calibri"/>
              </a:rPr>
              <a:t>kampány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teszteléshez és képzéshez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szükséges felszerelés beszerzése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Képzés és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workshop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szervezése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 partner</a:t>
            </a:r>
            <a:r>
              <a:rPr lang="hu-HU" sz="2400" dirty="0" err="1">
                <a:solidFill>
                  <a:prstClr val="black"/>
                </a:solidFill>
                <a:latin typeface="Calibri"/>
              </a:rPr>
              <a:t>eknek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 egyéb érintett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eknek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hu.eu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 építünk</a:t>
            </a:r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srgbClr val="2975B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8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Európai Regionális</a:t>
            </a:r>
            <a:r>
              <a:rPr kumimoji="0" lang="hu-HU" sz="1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Fejlesztési Alap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70823-F195-495A-B6A7-B8401F92B5FB}"/>
              </a:ext>
            </a:extLst>
          </p:cNvPr>
          <p:cNvSpPr txBox="1"/>
          <p:nvPr/>
        </p:nvSpPr>
        <p:spPr>
          <a:xfrm>
            <a:off x="6372200" y="4046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 Kft.</a:t>
            </a:r>
          </a:p>
        </p:txBody>
      </p:sp>
    </p:spTree>
    <p:extLst>
      <p:ext uri="{BB962C8B-B14F-4D97-AF65-F5344CB8AC3E}">
        <p14:creationId xmlns:p14="http://schemas.microsoft.com/office/powerpoint/2010/main" val="125747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1267544"/>
            <a:ext cx="8568952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Tapasztalataink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 egy valóban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hiánypótló 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hu-HU" sz="2400" dirty="0">
                <a:solidFill>
                  <a:prstClr val="black"/>
                </a:solidFill>
                <a:latin typeface="Calibri"/>
              </a:rPr>
              <a:t>egyedi jellemzőkkel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1371600" marR="0" lvl="2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Könnyen elérhető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nyelven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1371600" marR="0" lvl="2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 partner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lelkesednek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projektért, és nyitottak a részvételre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Hatalmas kihívás a gyakorlatban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</a:t>
            </a:r>
            <a:r>
              <a:rPr lang="hu-HU" sz="2400" dirty="0">
                <a:solidFill>
                  <a:prstClr val="black"/>
                </a:solidFill>
                <a:latin typeface="Calibri"/>
              </a:rPr>
              <a:t>magas minőségű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fotózás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megszervezése és megfelelő feltöltése az arra szánt rendszerbe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promóció nagyon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sikeres volt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több mint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1.000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követő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közösségi médiában, a kampány összesen kb.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100.000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embert ért el a térségben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 a projekt ténylegesen támogatja a határmenti turizmust Kassa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Borso</a:t>
            </a:r>
            <a:r>
              <a:rPr lang="hu-HU" sz="2400" dirty="0">
                <a:solidFill>
                  <a:prstClr val="black"/>
                </a:solidFill>
                <a:latin typeface="Calibri"/>
              </a:rPr>
              <a:t>d-Abaúj-Zemplén megyében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www.skhu.eu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.s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-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hu.eu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-5" normalizeH="0" baseline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Partnerséget</a:t>
            </a:r>
            <a:r>
              <a:rPr kumimoji="0" lang="hu-HU" sz="1600" b="0" i="0" u="none" strike="noStrike" kern="1200" cap="none" spc="-5" normalizeH="0" noProof="0" dirty="0">
                <a:ln>
                  <a:noFill/>
                </a:ln>
                <a:solidFill>
                  <a:srgbClr val="2975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építünk</a:t>
            </a:r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srgbClr val="2975B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8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Európai Regionális Fejlesztési</a:t>
            </a:r>
            <a:r>
              <a:rPr kumimoji="0" lang="hu-HU" sz="1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Alap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70823-F195-495A-B6A7-B8401F92B5FB}"/>
              </a:ext>
            </a:extLst>
          </p:cNvPr>
          <p:cNvSpPr txBox="1"/>
          <p:nvPr/>
        </p:nvSpPr>
        <p:spPr>
          <a:xfrm>
            <a:off x="6372200" y="4046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 Kft.</a:t>
            </a:r>
          </a:p>
        </p:txBody>
      </p:sp>
    </p:spTree>
    <p:extLst>
      <p:ext uri="{BB962C8B-B14F-4D97-AF65-F5344CB8AC3E}">
        <p14:creationId xmlns:p14="http://schemas.microsoft.com/office/powerpoint/2010/main" val="373062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71744"/>
            <a:ext cx="76371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hu-HU" sz="2800" dirty="0"/>
              <a:t>Jelen prezentáció tartalma nem feltétlenül tükrözi az Európai Unió hivatalos álláspontját.</a:t>
            </a:r>
            <a:r>
              <a:rPr lang="en-US" sz="2800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8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305C8-3519-4AF6-B4A2-EFC71F2278FB}"/>
              </a:ext>
            </a:extLst>
          </p:cNvPr>
          <p:cNvSpPr txBox="1"/>
          <p:nvPr/>
        </p:nvSpPr>
        <p:spPr>
          <a:xfrm>
            <a:off x="6372200" y="4046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err="1">
                <a:solidFill>
                  <a:schemeClr val="accent1"/>
                </a:solidFill>
              </a:rPr>
              <a:t>One</a:t>
            </a:r>
            <a:r>
              <a:rPr lang="hu-HU" sz="2000" b="1" dirty="0">
                <a:solidFill>
                  <a:schemeClr val="accent1"/>
                </a:solidFill>
              </a:rPr>
              <a:t> PR Kft.</a:t>
            </a:r>
          </a:p>
        </p:txBody>
      </p:sp>
    </p:spTree>
    <p:extLst>
      <p:ext uri="{BB962C8B-B14F-4D97-AF65-F5344CB8AC3E}">
        <p14:creationId xmlns:p14="http://schemas.microsoft.com/office/powerpoint/2010/main" val="162874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07257" y="3224853"/>
            <a:ext cx="692948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hu-HU" sz="2800" b="1" spc="-10" dirty="0">
                <a:solidFill>
                  <a:schemeClr val="tx2"/>
                </a:solidFill>
                <a:latin typeface="Arial"/>
                <a:cs typeface="Arial"/>
              </a:rPr>
              <a:t>Köszönjük a figyelmét</a:t>
            </a:r>
            <a:r>
              <a:rPr sz="2800" b="1" spc="-10" dirty="0">
                <a:solidFill>
                  <a:schemeClr val="tx2"/>
                </a:solidFill>
                <a:latin typeface="Arial"/>
                <a:cs typeface="Arial"/>
              </a:rPr>
              <a:t>!</a:t>
            </a:r>
            <a:endParaRPr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8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372" y="300050"/>
            <a:ext cx="44664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</a:rPr>
              <a:t>A pályázati kiírás céljai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3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4"/>
              </a:rPr>
              <a:t>www</a:t>
            </a:r>
            <a:r>
              <a:rPr sz="1000" spc="-5" dirty="0">
                <a:latin typeface="Arial"/>
                <a:cs typeface="Arial"/>
                <a:hlinkClick r:id="rId4"/>
              </a:rPr>
              <a:t>.s</a:t>
            </a:r>
            <a:r>
              <a:rPr sz="1000" spc="10" dirty="0">
                <a:latin typeface="Arial"/>
                <a:cs typeface="Arial"/>
                <a:hlinkClick r:id="rId4"/>
              </a:rPr>
              <a:t>k</a:t>
            </a:r>
            <a:r>
              <a:rPr sz="1000" spc="-5" dirty="0">
                <a:latin typeface="Arial"/>
                <a:cs typeface="Arial"/>
                <a:hlinkClick r:id="rId4"/>
              </a:rPr>
              <a:t>-</a:t>
            </a:r>
            <a:r>
              <a:rPr sz="1000" spc="-10" dirty="0">
                <a:latin typeface="Arial"/>
                <a:cs typeface="Arial"/>
                <a:hlinkClick r:id="rId4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74014" y="1214422"/>
            <a:ext cx="7469886" cy="5559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spcBef>
                <a:spcPts val="95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hu-HU" sz="2400" b="1" dirty="0">
                <a:solidFill>
                  <a:schemeClr val="tx2"/>
                </a:solidFill>
              </a:rPr>
              <a:t>A határterület </a:t>
            </a:r>
            <a:r>
              <a:rPr lang="hu-HU" sz="2400" b="1" dirty="0" err="1">
                <a:solidFill>
                  <a:schemeClr val="tx2"/>
                </a:solidFill>
              </a:rPr>
              <a:t>vonzerejének</a:t>
            </a:r>
            <a:r>
              <a:rPr lang="hu-HU" sz="2400" b="1" dirty="0">
                <a:solidFill>
                  <a:schemeClr val="tx2"/>
                </a:solidFill>
              </a:rPr>
              <a:t> és a látogatók számának a növelése</a:t>
            </a:r>
          </a:p>
          <a:p>
            <a:pPr marL="299085" indent="-287020" algn="just">
              <a:spcBef>
                <a:spcPts val="95"/>
              </a:spcBef>
              <a:buFontTx/>
              <a:buChar char="•"/>
              <a:tabLst>
                <a:tab pos="299085" algn="l"/>
                <a:tab pos="299720" algn="l"/>
              </a:tabLst>
            </a:pPr>
            <a:endParaRPr lang="hu-HU" sz="2400" b="1" dirty="0">
              <a:solidFill>
                <a:schemeClr val="tx2"/>
              </a:solidFill>
            </a:endParaRP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b="1" spc="-10" dirty="0">
                <a:solidFill>
                  <a:schemeClr val="tx2"/>
                </a:solidFill>
                <a:cs typeface="Arial"/>
              </a:rPr>
              <a:t>A szlovák és magyar KKV-k bevonása a programba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endParaRPr lang="hu-HU" sz="2400" b="1" spc="-10" dirty="0">
              <a:solidFill>
                <a:schemeClr val="tx2"/>
              </a:solidFill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b="1" spc="-10" dirty="0">
                <a:solidFill>
                  <a:schemeClr val="tx2"/>
                </a:solidFill>
                <a:cs typeface="Arial"/>
              </a:rPr>
              <a:t>A természeti és kulturális örökség turisztikai lehetőségeinek a kiaknázása a helyi gazdaságok fenntartható fejlődése érdekében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endParaRPr lang="hu-HU" sz="2400" b="1" spc="-10" dirty="0">
              <a:solidFill>
                <a:schemeClr val="tx2"/>
              </a:solidFill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hu-HU" sz="2400" b="1" spc="-10" dirty="0">
                <a:solidFill>
                  <a:schemeClr val="tx2"/>
                </a:solidFill>
                <a:cs typeface="Arial"/>
              </a:rPr>
              <a:t>A határmenti turisztikai termékek és szolgáltatások fejlesztése</a:t>
            </a:r>
          </a:p>
          <a:p>
            <a:pPr marL="299085" indent="-287020"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2000" b="1" dirty="0">
              <a:solidFill>
                <a:schemeClr val="tx2"/>
              </a:solidFill>
            </a:endParaRPr>
          </a:p>
          <a:p>
            <a:endParaRPr lang="hu-HU" sz="1400" dirty="0"/>
          </a:p>
          <a:p>
            <a:endParaRPr lang="hu-HU" sz="1400" dirty="0"/>
          </a:p>
          <a:p>
            <a:endParaRPr lang="hu-HU" sz="1400" dirty="0"/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hu-HU" sz="1400" dirty="0"/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00364" y="6143644"/>
            <a:ext cx="335758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3698" y="300050"/>
            <a:ext cx="5173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</a:rPr>
              <a:t>CBC Tours projektpartnerek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57158" y="1214423"/>
            <a:ext cx="8388340" cy="369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lang="hu-HU" sz="3600" b="1" spc="-5" dirty="0">
                <a:solidFill>
                  <a:schemeClr val="tx2"/>
                </a:solidFill>
                <a:cs typeface="Arial"/>
              </a:rPr>
              <a:t>Projektvezető + 3 KKV</a:t>
            </a:r>
          </a:p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endParaRPr lang="hu-HU" sz="3200" b="1" spc="-5" dirty="0">
              <a:solidFill>
                <a:schemeClr val="tx2"/>
              </a:solidFill>
              <a:cs typeface="Arial"/>
            </a:endParaRPr>
          </a:p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lang="hu-HU" sz="3200" b="1" spc="-5" dirty="0">
                <a:solidFill>
                  <a:schemeClr val="tx2"/>
                </a:solidFill>
                <a:cs typeface="Arial"/>
              </a:rPr>
              <a:t>Projektvezető – SZSZBMFÜ Nonprofit Kft. (HU)</a:t>
            </a:r>
          </a:p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lang="hu-HU" sz="3200" b="1" spc="-5" dirty="0" err="1">
                <a:solidFill>
                  <a:schemeClr val="tx2"/>
                </a:solidFill>
                <a:cs typeface="Arial"/>
              </a:rPr>
              <a:t>Intellexi</a:t>
            </a:r>
            <a:r>
              <a:rPr lang="hu-HU" sz="3200" b="1" spc="-5" dirty="0">
                <a:solidFill>
                  <a:schemeClr val="tx2"/>
                </a:solidFill>
                <a:cs typeface="Arial"/>
              </a:rPr>
              <a:t> Kft. (HU)</a:t>
            </a:r>
          </a:p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lang="hu-HU" sz="3200" b="1" spc="-5" dirty="0" err="1">
                <a:solidFill>
                  <a:schemeClr val="tx2"/>
                </a:solidFill>
                <a:cs typeface="Arial"/>
              </a:rPr>
              <a:t>One</a:t>
            </a:r>
            <a:r>
              <a:rPr lang="hu-HU" sz="3200" b="1" spc="-5" dirty="0">
                <a:solidFill>
                  <a:schemeClr val="tx2"/>
                </a:solidFill>
                <a:cs typeface="Arial"/>
              </a:rPr>
              <a:t> PR Kft (HU)</a:t>
            </a:r>
          </a:p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lang="hu-HU" sz="3200" b="1" spc="-5" dirty="0" err="1">
                <a:solidFill>
                  <a:schemeClr val="tx2"/>
                </a:solidFill>
                <a:cs typeface="Arial"/>
              </a:rPr>
              <a:t>Novitech</a:t>
            </a:r>
            <a:r>
              <a:rPr lang="hu-HU" sz="3200" b="1" spc="-5" dirty="0">
                <a:solidFill>
                  <a:schemeClr val="tx2"/>
                </a:solidFill>
                <a:cs typeface="Arial"/>
              </a:rPr>
              <a:t> </a:t>
            </a:r>
            <a:r>
              <a:rPr lang="hu-HU" sz="3200" b="1" spc="-5" dirty="0" err="1">
                <a:solidFill>
                  <a:schemeClr val="tx2"/>
                </a:solidFill>
                <a:cs typeface="Arial"/>
              </a:rPr>
              <a:t>s.a</a:t>
            </a:r>
            <a:r>
              <a:rPr lang="hu-HU" sz="3200" b="1" spc="-5" dirty="0">
                <a:solidFill>
                  <a:schemeClr val="tx2"/>
                </a:solidFill>
                <a:cs typeface="Arial"/>
              </a:rPr>
              <a:t>. (SK)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40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4282" y="1433855"/>
            <a:ext cx="8531216" cy="3770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lang="hu-HU" sz="3200" b="1" spc="-5" dirty="0">
                <a:solidFill>
                  <a:schemeClr val="tx2"/>
                </a:solidFill>
                <a:cs typeface="Arial"/>
              </a:rPr>
              <a:t>A projektmegvalósítás időszaka: 16 hónap</a:t>
            </a: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Tx/>
              <a:buChar char="•"/>
              <a:tabLst>
                <a:tab pos="299720" algn="l"/>
              </a:tabLst>
            </a:pPr>
            <a:r>
              <a:rPr lang="hu-HU" sz="3200" b="1" spc="-5" dirty="0">
                <a:solidFill>
                  <a:schemeClr val="tx2"/>
                </a:solidFill>
                <a:cs typeface="Arial"/>
              </a:rPr>
              <a:t>2019.06.01-2020.09.30.</a:t>
            </a: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lang="hu-HU" sz="3200" b="1" spc="-5" dirty="0">
                <a:solidFill>
                  <a:schemeClr val="tx2"/>
                </a:solidFill>
                <a:cs typeface="Arial"/>
              </a:rPr>
              <a:t>Teljes költségvetés: 377.894 euró</a:t>
            </a: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lang="hu-HU" sz="3200" b="1" spc="-5" dirty="0">
                <a:solidFill>
                  <a:schemeClr val="tx2"/>
                </a:solidFill>
                <a:cs typeface="Arial"/>
              </a:rPr>
              <a:t>ERFA támogatás: 85%</a:t>
            </a: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endParaRPr lang="hu-HU" sz="1600" spc="-5" dirty="0">
              <a:solidFill>
                <a:srgbClr val="4F81BC"/>
              </a:solidFill>
              <a:latin typeface="Arial"/>
              <a:cs typeface="Arial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9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562" y="300050"/>
            <a:ext cx="4108640" cy="492443"/>
          </a:xfrm>
        </p:spPr>
        <p:txBody>
          <a:bodyPr/>
          <a:lstStyle/>
          <a:p>
            <a:r>
              <a:rPr lang="hu-HU" sz="3200" dirty="0">
                <a:solidFill>
                  <a:schemeClr val="tx2"/>
                </a:solidFill>
                <a:latin typeface="+mn-lt"/>
              </a:rPr>
              <a:t>A projekt céljai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69" y="1857364"/>
            <a:ext cx="8074660" cy="3600986"/>
          </a:xfrm>
        </p:spPr>
        <p:txBody>
          <a:bodyPr/>
          <a:lstStyle/>
          <a:p>
            <a:pPr algn="just"/>
            <a:endParaRPr lang="hu-HU" sz="1400" dirty="0"/>
          </a:p>
          <a:p>
            <a:pPr marL="342900" indent="-342900" algn="just">
              <a:buAutoNum type="arabicPeriod"/>
            </a:pPr>
            <a:r>
              <a:rPr lang="hu-HU" sz="2400" dirty="0">
                <a:solidFill>
                  <a:schemeClr val="tx2"/>
                </a:solidFill>
                <a:latin typeface="+mn-lt"/>
              </a:rPr>
              <a:t>Növelni a magyar-szlovák határmenti régiók vonzerejét</a:t>
            </a:r>
          </a:p>
          <a:p>
            <a:pPr marL="342900" indent="-342900" algn="just">
              <a:buAutoNum type="arabicPeriod"/>
            </a:pPr>
            <a:endParaRPr lang="hu-HU" sz="24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hu-HU" sz="2400" dirty="0">
                <a:solidFill>
                  <a:schemeClr val="tx2"/>
                </a:solidFill>
                <a:latin typeface="+mn-lt"/>
              </a:rPr>
              <a:t>Fontos és naprakész információkat nyújtani a célcsoportoknak</a:t>
            </a:r>
          </a:p>
          <a:p>
            <a:pPr marL="342900" indent="-342900" algn="just">
              <a:buAutoNum type="arabicPeriod"/>
            </a:pPr>
            <a:endParaRPr lang="hu-HU" sz="24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hu-HU" sz="2400" dirty="0">
                <a:solidFill>
                  <a:schemeClr val="tx2"/>
                </a:solidFill>
                <a:latin typeface="+mn-lt"/>
              </a:rPr>
              <a:t>Létrehozni egy fenntartható, hosszútávú szolgáltatást</a:t>
            </a:r>
          </a:p>
          <a:p>
            <a:pPr algn="just"/>
            <a:endParaRPr lang="hu-HU" sz="2400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hu-HU" sz="2400" dirty="0">
              <a:solidFill>
                <a:schemeClr val="tx2"/>
              </a:solidFill>
              <a:latin typeface="+mn-lt"/>
            </a:endParaRPr>
          </a:p>
          <a:p>
            <a:endParaRPr lang="hu-HU" sz="1400" dirty="0"/>
          </a:p>
          <a:p>
            <a:endParaRPr lang="hu-HU"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577697" y="6143644"/>
            <a:ext cx="817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66686" y="6231735"/>
            <a:ext cx="19113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40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429125" y="1714488"/>
            <a:ext cx="47148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schemeClr val="tx2"/>
              </a:solidFill>
            </a:endParaRPr>
          </a:p>
          <a:p>
            <a:pPr algn="ctr"/>
            <a:r>
              <a:rPr lang="hu-HU" sz="2400" b="1" u="sng" dirty="0">
                <a:solidFill>
                  <a:schemeClr val="tx2"/>
                </a:solidFill>
              </a:rPr>
              <a:t>Megoldás</a:t>
            </a:r>
          </a:p>
          <a:p>
            <a:pPr algn="ctr"/>
            <a:endParaRPr lang="hu-HU" sz="2400" b="1" u="sng" dirty="0">
              <a:solidFill>
                <a:schemeClr val="tx2"/>
              </a:solidFill>
            </a:endParaRPr>
          </a:p>
          <a:p>
            <a:pPr algn="just"/>
            <a:r>
              <a:rPr lang="hu-HU" sz="2400" dirty="0">
                <a:solidFill>
                  <a:schemeClr val="tx2"/>
                </a:solidFill>
              </a:rPr>
              <a:t>Olyan információt nyújtani, mely: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rendszerezett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lényegre törő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könnyen elérhető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szlovákul, magyarul és angolul is rendelkezésre áll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naprakész</a:t>
            </a:r>
          </a:p>
          <a:p>
            <a:pPr algn="just">
              <a:buFontTx/>
              <a:buChar char="-"/>
            </a:pPr>
            <a:r>
              <a:rPr lang="hu-HU" sz="2400" dirty="0">
                <a:solidFill>
                  <a:schemeClr val="tx2"/>
                </a:solidFill>
              </a:rPr>
              <a:t> innovatív</a:t>
            </a:r>
          </a:p>
          <a:p>
            <a:pPr algn="ctr"/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797" y="188640"/>
            <a:ext cx="80744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0110">
              <a:lnSpc>
                <a:spcPct val="100000"/>
              </a:lnSpc>
              <a:spcBef>
                <a:spcPts val="100"/>
              </a:spcBef>
            </a:pPr>
            <a:r>
              <a:rPr lang="hu-HU" sz="2400" dirty="0">
                <a:solidFill>
                  <a:schemeClr val="tx2"/>
                </a:solidFill>
              </a:rPr>
              <a:t>A jelenlegi helyzet és a javasolt megoldás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071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2"/>
                </a:solidFill>
              </a:rPr>
              <a:t>Nincs megfelelő minőségi turista információ a szlovák-magyar határmenti régiókról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4282" y="2071678"/>
            <a:ext cx="39290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solidFill>
                  <a:schemeClr val="tx2"/>
                </a:solidFill>
              </a:rPr>
              <a:t>                </a:t>
            </a:r>
            <a:r>
              <a:rPr lang="hu-HU" sz="2400" b="1" u="sng" dirty="0">
                <a:solidFill>
                  <a:schemeClr val="tx2"/>
                </a:solidFill>
              </a:rPr>
              <a:t>Jelenlegi helyzet</a:t>
            </a:r>
          </a:p>
          <a:p>
            <a:pPr algn="just"/>
            <a:endParaRPr lang="hu-HU" sz="2400" b="1" dirty="0">
              <a:solidFill>
                <a:schemeClr val="tx2"/>
              </a:solidFill>
            </a:endParaRPr>
          </a:p>
          <a:p>
            <a:pPr algn="just"/>
            <a:r>
              <a:rPr lang="hu-HU" sz="2400" b="1" dirty="0">
                <a:solidFill>
                  <a:schemeClr val="tx2"/>
                </a:solidFill>
              </a:rPr>
              <a:t>Az elérhető információk korlátozottak minőségben és mennyiségben egyaránt, nincsenek rendszerbe foglalva, nem állnak rendelkezésre a szükséges nyelveken (SK, HU, EN), és gyakran elavultak.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95736" y="6021288"/>
            <a:ext cx="41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3" y="1261966"/>
            <a:ext cx="2286017" cy="3447098"/>
          </a:xfrm>
        </p:spPr>
        <p:txBody>
          <a:bodyPr/>
          <a:lstStyle/>
          <a:p>
            <a:endParaRPr lang="hu-HU" sz="3200" dirty="0">
              <a:latin typeface="+mn-lt"/>
            </a:endParaRPr>
          </a:p>
          <a:p>
            <a:endParaRPr lang="hu-HU" sz="3200" dirty="0">
              <a:solidFill>
                <a:schemeClr val="tx2"/>
              </a:solidFill>
              <a:latin typeface="+mn-lt"/>
            </a:endParaRPr>
          </a:p>
          <a:p>
            <a:r>
              <a:rPr lang="hu-HU" sz="3200" dirty="0" err="1">
                <a:solidFill>
                  <a:schemeClr val="tx2"/>
                </a:solidFill>
                <a:latin typeface="+mn-lt"/>
              </a:rPr>
              <a:t>Intellexi</a:t>
            </a:r>
            <a:endParaRPr lang="hu-HU" sz="3200" dirty="0">
              <a:solidFill>
                <a:schemeClr val="tx2"/>
              </a:solidFill>
              <a:latin typeface="+mn-lt"/>
            </a:endParaRPr>
          </a:p>
          <a:p>
            <a:endParaRPr lang="hu-HU" sz="3200" dirty="0">
              <a:solidFill>
                <a:schemeClr val="tx2"/>
              </a:solidFill>
              <a:latin typeface="+mn-lt"/>
            </a:endParaRPr>
          </a:p>
          <a:p>
            <a:r>
              <a:rPr lang="hu-HU" sz="3200" dirty="0" err="1">
                <a:solidFill>
                  <a:schemeClr val="tx2"/>
                </a:solidFill>
                <a:latin typeface="+mn-lt"/>
              </a:rPr>
              <a:t>One</a:t>
            </a:r>
            <a:r>
              <a:rPr lang="hu-HU" sz="3200" dirty="0">
                <a:solidFill>
                  <a:schemeClr val="tx2"/>
                </a:solidFill>
                <a:latin typeface="+mn-lt"/>
              </a:rPr>
              <a:t> PR</a:t>
            </a:r>
          </a:p>
          <a:p>
            <a:endParaRPr lang="hu-HU" sz="3200" dirty="0">
              <a:solidFill>
                <a:schemeClr val="tx2"/>
              </a:solidFill>
              <a:latin typeface="+mn-lt"/>
            </a:endParaRPr>
          </a:p>
          <a:p>
            <a:r>
              <a:rPr lang="hu-HU" sz="3200" dirty="0" err="1">
                <a:solidFill>
                  <a:schemeClr val="tx2"/>
                </a:solidFill>
                <a:latin typeface="+mn-lt"/>
              </a:rPr>
              <a:t>Novitech</a:t>
            </a:r>
            <a:r>
              <a:rPr lang="hu-HU" sz="32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1571604" y="2786058"/>
            <a:ext cx="621218" cy="127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214546" y="1428736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b="1" dirty="0">
              <a:solidFill>
                <a:schemeClr val="tx2"/>
              </a:solidFill>
            </a:endParaRPr>
          </a:p>
          <a:p>
            <a:endParaRPr lang="hu-HU" sz="3200" b="1" dirty="0">
              <a:solidFill>
                <a:schemeClr val="tx2"/>
              </a:solidFill>
            </a:endParaRPr>
          </a:p>
          <a:p>
            <a:r>
              <a:rPr lang="hu-HU" sz="3200" b="1" dirty="0">
                <a:solidFill>
                  <a:schemeClr val="tx2"/>
                </a:solidFill>
              </a:rPr>
              <a:t>1. Integrált turisztikai platform</a:t>
            </a:r>
          </a:p>
          <a:p>
            <a:r>
              <a:rPr lang="hu-HU" sz="3200" b="1" dirty="0">
                <a:solidFill>
                  <a:schemeClr val="tx2"/>
                </a:solidFill>
              </a:rPr>
              <a:t>2.  Applikáció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4071934" y="2857496"/>
            <a:ext cx="78581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857752" y="1000108"/>
            <a:ext cx="42862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tx2"/>
                </a:solidFill>
              </a:rPr>
              <a:t>1. Interaktív, naprakész információk a legfontosabb látnivalókról</a:t>
            </a:r>
          </a:p>
          <a:p>
            <a:endParaRPr lang="hu-HU" sz="2200" b="1" dirty="0">
              <a:solidFill>
                <a:schemeClr val="tx2"/>
              </a:solidFill>
            </a:endParaRPr>
          </a:p>
          <a:p>
            <a:r>
              <a:rPr lang="hu-HU" sz="2200" b="1" dirty="0">
                <a:solidFill>
                  <a:schemeClr val="tx2"/>
                </a:solidFill>
              </a:rPr>
              <a:t>2. A turista látványosságok és a kapcsolódó üzleti szolgáltatások 3D-s megjelenítése</a:t>
            </a:r>
          </a:p>
          <a:p>
            <a:endParaRPr lang="hu-HU" sz="2200" b="1" dirty="0">
              <a:solidFill>
                <a:schemeClr val="tx2"/>
              </a:solidFill>
            </a:endParaRPr>
          </a:p>
          <a:p>
            <a:r>
              <a:rPr lang="hu-HU" sz="2200" b="1" dirty="0">
                <a:solidFill>
                  <a:schemeClr val="tx2"/>
                </a:solidFill>
              </a:rPr>
              <a:t>3. Virtuális séták</a:t>
            </a:r>
          </a:p>
          <a:p>
            <a:endParaRPr lang="hu-HU" sz="2200" b="1" dirty="0">
              <a:solidFill>
                <a:schemeClr val="tx2"/>
              </a:solidFill>
            </a:endParaRPr>
          </a:p>
          <a:p>
            <a:r>
              <a:rPr lang="hu-HU" sz="2200" b="1" dirty="0">
                <a:solidFill>
                  <a:schemeClr val="tx2"/>
                </a:solidFill>
              </a:rPr>
              <a:t>4. Interaktív </a:t>
            </a:r>
            <a:r>
              <a:rPr lang="hu-HU" sz="2200" b="1" dirty="0" err="1">
                <a:solidFill>
                  <a:schemeClr val="tx2"/>
                </a:solidFill>
              </a:rPr>
              <a:t>metainformációk</a:t>
            </a:r>
            <a:endParaRPr lang="hu-HU" sz="2200" b="1" dirty="0">
              <a:solidFill>
                <a:schemeClr val="tx2"/>
              </a:solidFill>
            </a:endParaRPr>
          </a:p>
          <a:p>
            <a:endParaRPr lang="hu-HU" sz="2200" b="1" dirty="0">
              <a:solidFill>
                <a:schemeClr val="tx2"/>
              </a:solidFill>
            </a:endParaRPr>
          </a:p>
          <a:p>
            <a:r>
              <a:rPr lang="hu-HU" sz="2200" b="1" dirty="0">
                <a:solidFill>
                  <a:schemeClr val="tx2"/>
                </a:solidFill>
              </a:rPr>
              <a:t>5. QR kódok – a </a:t>
            </a:r>
            <a:r>
              <a:rPr lang="hu-HU" sz="2200" b="1" dirty="0" err="1">
                <a:solidFill>
                  <a:schemeClr val="tx2"/>
                </a:solidFill>
              </a:rPr>
              <a:t>határátkelőkön</a:t>
            </a:r>
            <a:r>
              <a:rPr lang="hu-HU" sz="2200" b="1" dirty="0">
                <a:solidFill>
                  <a:schemeClr val="tx2"/>
                </a:solidFill>
              </a:rPr>
              <a:t> és a turista látványosságoknál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857884" y="35716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</a:rPr>
              <a:t>Megvalósítás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577697" y="6143644"/>
            <a:ext cx="817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66686" y="6231735"/>
            <a:ext cx="19113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95736" y="6021288"/>
            <a:ext cx="40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0110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solidFill>
                  <a:schemeClr val="tx2"/>
                </a:solidFill>
              </a:rPr>
              <a:t>Célcsoportok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97" y="6150450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2"/>
              </a:rPr>
              <a:t>www.skhu.eu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  <a:hlinkClick r:id="rId3"/>
              </a:rPr>
              <a:t>www</a:t>
            </a:r>
            <a:r>
              <a:rPr sz="1000" spc="-5" dirty="0">
                <a:latin typeface="Arial"/>
                <a:cs typeface="Arial"/>
                <a:hlinkClick r:id="rId3"/>
              </a:rPr>
              <a:t>.s</a:t>
            </a:r>
            <a:r>
              <a:rPr sz="1000" spc="10" dirty="0">
                <a:latin typeface="Arial"/>
                <a:cs typeface="Arial"/>
                <a:hlinkClick r:id="rId3"/>
              </a:rPr>
              <a:t>k</a:t>
            </a:r>
            <a:r>
              <a:rPr sz="1000" spc="-5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hu.eu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hu-HU" spc="-5" dirty="0"/>
              <a:t>Partnerséget építünk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74014" y="1142984"/>
            <a:ext cx="807148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hu-HU" sz="2400" b="1" dirty="0">
                <a:solidFill>
                  <a:schemeClr val="tx2"/>
                </a:solidFill>
              </a:rPr>
              <a:t>Turisták és látogatók a szlovák-magyar határmenti térségben</a:t>
            </a:r>
          </a:p>
          <a:p>
            <a:pPr marL="342900" indent="-342900" algn="just"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2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hu-HU" sz="2400" b="1" dirty="0">
                <a:solidFill>
                  <a:schemeClr val="tx2"/>
                </a:solidFill>
              </a:rPr>
              <a:t>Szlovákia és Magyarország érintett térségeinek látnivalói/</a:t>
            </a:r>
            <a:r>
              <a:rPr lang="hu-HU" sz="2400" b="1" dirty="0" err="1">
                <a:solidFill>
                  <a:schemeClr val="tx2"/>
                </a:solidFill>
              </a:rPr>
              <a:t>POIs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hu-HU" sz="2400" b="1" dirty="0">
                <a:solidFill>
                  <a:schemeClr val="tx2"/>
                </a:solidFill>
              </a:rPr>
              <a:t>érdekes helyszínek – </a:t>
            </a:r>
            <a:r>
              <a:rPr lang="hu-HU" sz="2400" b="1" dirty="0" err="1">
                <a:solidFill>
                  <a:schemeClr val="tx2"/>
                </a:solidFill>
              </a:rPr>
              <a:t>Points</a:t>
            </a:r>
            <a:r>
              <a:rPr lang="hu-HU" sz="2400" b="1" dirty="0">
                <a:solidFill>
                  <a:schemeClr val="tx2"/>
                </a:solidFill>
              </a:rPr>
              <a:t> of Interest, kulturális és természeti örökség helyszínek, szálláshelyek, turisztikai szolgáltatók)</a:t>
            </a:r>
          </a:p>
          <a:p>
            <a:pPr algn="just"/>
            <a:endParaRPr lang="hu-HU" sz="2400" b="1" dirty="0">
              <a:solidFill>
                <a:schemeClr val="tx2"/>
              </a:solidFill>
            </a:endParaRPr>
          </a:p>
          <a:p>
            <a:pPr algn="just"/>
            <a:r>
              <a:rPr lang="hu-HU" sz="2400" b="1" dirty="0">
                <a:solidFill>
                  <a:schemeClr val="tx2"/>
                </a:solidFill>
              </a:rPr>
              <a:t>3. Szlovákia és Magyarország érintett térségeinek városai és falvai, lakói, helyi KKV-k</a:t>
            </a: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5736" y="6021288"/>
            <a:ext cx="39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Európai Regionális Fejlesztési Alap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488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</TotalTime>
  <Words>1411</Words>
  <Application>Microsoft Office PowerPoint</Application>
  <PresentationFormat>Diavetítés a képernyőre (4:3 oldalarány)</PresentationFormat>
  <Paragraphs>263</Paragraphs>
  <Slides>26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1_Office Theme</vt:lpstr>
      <vt:lpstr>PowerPoint-bemutató</vt:lpstr>
      <vt:lpstr>A pályázati kiírás</vt:lpstr>
      <vt:lpstr>A pályázati kiírás céljai</vt:lpstr>
      <vt:lpstr>CBC Tours projektpartnerek</vt:lpstr>
      <vt:lpstr>PowerPoint-bemutató</vt:lpstr>
      <vt:lpstr>A projekt céljai</vt:lpstr>
      <vt:lpstr>A jelenlegi helyzet és a javasolt megoldás</vt:lpstr>
      <vt:lpstr>PowerPoint-bemutató</vt:lpstr>
      <vt:lpstr>Célcsoportok</vt:lpstr>
      <vt:lpstr>Várható eredmények</vt:lpstr>
      <vt:lpstr>Előnyök</vt:lpstr>
      <vt:lpstr>www.cbc.virtualtours.city”</vt:lpstr>
      <vt:lpstr>Novitech a.s. </vt:lpstr>
      <vt:lpstr>CBC Tours projekt</vt:lpstr>
      <vt:lpstr> </vt:lpstr>
      <vt:lpstr> </vt:lpstr>
      <vt:lpstr> </vt:lpstr>
      <vt:lpstr> </vt:lpstr>
      <vt:lpstr>INTELLEXI FELADATAI</vt:lpstr>
      <vt:lpstr>ELŐNYÖK ÉS HÁTRÁNYOK</vt:lpstr>
      <vt:lpstr>TAPASZTALAT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bhais</dc:creator>
  <cp:lastModifiedBy>Ibolya Hutás-Csizmadia</cp:lastModifiedBy>
  <cp:revision>109</cp:revision>
  <dcterms:created xsi:type="dcterms:W3CDTF">2019-09-17T12:29:05Z</dcterms:created>
  <dcterms:modified xsi:type="dcterms:W3CDTF">2020-05-26T07:40:31Z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2019-09-17T00:00:00Z</vt:filetime>
  </property>
</Properties>
</file>